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</p:sldIdLst>
  <p:sldSz cy="6858000" cx="12192000"/>
  <p:notesSz cx="6858000" cy="9144000"/>
  <p:embeddedFontLst>
    <p:embeddedFont>
      <p:font typeface="Quattrocento Sans"/>
      <p:regular r:id="rId24"/>
      <p:bold r:id="rId25"/>
      <p:italic r:id="rId26"/>
      <p:boldItalic r:id="rId2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GoogleSlidesCustomDataVersion2">
      <go:slidesCustomData xmlns:go="http://customooxmlschemas.google.com/" r:id="rId28" roundtripDataSignature="AMtx7mhRCWSMBNKETm7vgyZSkqvS+uaEV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384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font" Target="fonts/QuattrocentoSans-regular.fntdata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QuattrocentoSans-italic.fntdata"/><Relationship Id="rId25" Type="http://schemas.openxmlformats.org/officeDocument/2006/relationships/font" Target="fonts/QuattrocentoSans-bold.fntdata"/><Relationship Id="rId28" Type="http://customschemas.google.com/relationships/presentationmetadata" Target="metadata"/><Relationship Id="rId27" Type="http://schemas.openxmlformats.org/officeDocument/2006/relationships/font" Target="fonts/QuattrocentoSans-bold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fr-FR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" name="Google Shape;86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2252d6a303f_0_6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2252d6a303f_0_6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" name="Google Shape;160;g2252d6a303f_0_6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2252d6a303f_0_7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2252d6a303f_0_7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8" name="Google Shape;168;g2252d6a303f_0_7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7" name="Google Shape;177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24836542f44_0_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24836542f44_0_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g24836542f44_0_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5" name="Google Shape;195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2252d6a303f_0_13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2" name="Google Shape;202;g2252d6a303f_0_13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9" name="Google Shape;209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6" name="Google Shape;216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3" name="Google Shape;223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2252d6a303f_0_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2252d6a303f_0_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" name="Google Shape;94;g2252d6a303f_0_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" name="Google Shape;101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2252d6a303f_0_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2252d6a303f_0_1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" name="Google Shape;109;g2252d6a303f_0_1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2252d6a303f_0_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2252d6a303f_0_1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" name="Google Shape;117;g2252d6a303f_0_1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2252d6a303f_0_2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2252d6a303f_0_2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" name="Google Shape;127;g2252d6a303f_0_2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2252d6a303f_0_7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2252d6a303f_0_7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" name="Google Shape;136;g2252d6a303f_0_7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2252d6a303f_0_5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2252d6a303f_0_5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" name="Google Shape;143;g2252d6a303f_0_5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2252d6a303f_0_5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2252d6a303f_0_5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" name="Google Shape;152;g2252d6a303f_0_5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CC"/>
              </a:buClr>
              <a:buSzPts val="6000"/>
              <a:buFont typeface="Quattrocento Sans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9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8" name="Google Shape;18;p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CC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18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1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1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9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CC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19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1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1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1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CC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10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1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1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1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1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CC"/>
              </a:buClr>
              <a:buSzPts val="6000"/>
              <a:buFont typeface="Quattrocento Sans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11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1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1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1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CC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12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" name="Google Shape;36;p12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7" name="Google Shape;37;p1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1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1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3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CC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13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13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" name="Google Shape;44;p13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13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6" name="Google Shape;46;p1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1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1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CC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1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1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1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1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1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6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CC"/>
              </a:buClr>
              <a:buSzPts val="3200"/>
              <a:buFont typeface="Quattrocento Sans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16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1" name="Google Shape;61;p16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2" name="Google Shape;62;p1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1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7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CC"/>
              </a:buClr>
              <a:buSzPts val="3200"/>
              <a:buFont typeface="Quattrocento Sans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7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17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9" name="Google Shape;69;p1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1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CC"/>
              </a:buClr>
              <a:buSzPts val="4400"/>
              <a:buFont typeface="Quattrocento Sans"/>
              <a:buNone/>
              <a:defRPr b="0" i="0" sz="4400" u="none" cap="none" strike="noStrike">
                <a:solidFill>
                  <a:srgbClr val="3333CC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8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6.png"/><Relationship Id="rId4" Type="http://schemas.openxmlformats.org/officeDocument/2006/relationships/image" Target="../media/image2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5.png"/><Relationship Id="rId4" Type="http://schemas.openxmlformats.org/officeDocument/2006/relationships/image" Target="../media/image27.png"/><Relationship Id="rId5" Type="http://schemas.openxmlformats.org/officeDocument/2006/relationships/image" Target="../media/image22.png"/><Relationship Id="rId6" Type="http://schemas.openxmlformats.org/officeDocument/2006/relationships/image" Target="../media/image19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7.png"/><Relationship Id="rId4" Type="http://schemas.openxmlformats.org/officeDocument/2006/relationships/image" Target="../media/image24.png"/><Relationship Id="rId5" Type="http://schemas.openxmlformats.org/officeDocument/2006/relationships/image" Target="../media/image18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0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8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2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5.png"/><Relationship Id="rId6" Type="http://schemas.openxmlformats.org/officeDocument/2006/relationships/image" Target="../media/image1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5.png"/><Relationship Id="rId4" Type="http://schemas.openxmlformats.org/officeDocument/2006/relationships/image" Target="../media/image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3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"/>
          <p:cNvSpPr txBox="1"/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CC"/>
              </a:buClr>
              <a:buSzPts val="6000"/>
              <a:buFont typeface="Quattrocento Sans"/>
              <a:buNone/>
            </a:pPr>
            <a:r>
              <a:rPr lang="fr-FR"/>
              <a:t>Lao Conservation Trust for Wildlife</a:t>
            </a:r>
            <a:endParaRPr/>
          </a:p>
        </p:txBody>
      </p:sp>
      <p:sp>
        <p:nvSpPr>
          <p:cNvPr id="89" name="Google Shape;89;p1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fr-FR"/>
              <a:t>The role of Wildlife Rescue Centers in One Health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i="1"/>
          </a:p>
        </p:txBody>
      </p:sp>
      <p:sp>
        <p:nvSpPr>
          <p:cNvPr id="90" name="Google Shape;90;p1"/>
          <p:cNvSpPr txBox="1"/>
          <p:nvPr/>
        </p:nvSpPr>
        <p:spPr>
          <a:xfrm>
            <a:off x="1633950" y="5627075"/>
            <a:ext cx="89241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>
                <a:latin typeface="Calibri"/>
                <a:ea typeface="Calibri"/>
                <a:cs typeface="Calibri"/>
                <a:sym typeface="Calibri"/>
              </a:rPr>
              <a:t>Melody Bomon, DVM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>
                <a:latin typeface="Calibri"/>
                <a:ea typeface="Calibri"/>
                <a:cs typeface="Calibri"/>
                <a:sym typeface="Calibri"/>
              </a:rPr>
              <a:t>melody@lctwildlife.org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2252d6a303f_0_65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Breed &amp; release programmes</a:t>
            </a:r>
            <a:endParaRPr/>
          </a:p>
        </p:txBody>
      </p:sp>
      <p:pic>
        <p:nvPicPr>
          <p:cNvPr id="163" name="Google Shape;163;g2252d6a303f_0_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843225"/>
            <a:ext cx="7270148" cy="4862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g2252d6a303f_0_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43923" y="1843225"/>
            <a:ext cx="4464650" cy="29757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Google Shape;170;g2252d6a303f_0_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410025"/>
            <a:ext cx="4479099" cy="3359301"/>
          </a:xfrm>
          <a:prstGeom prst="rect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71" name="Google Shape;171;g2252d6a303f_0_7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31200" y="0"/>
            <a:ext cx="3248751" cy="4331648"/>
          </a:xfrm>
          <a:prstGeom prst="rect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72" name="Google Shape;172;g2252d6a303f_0_70"/>
          <p:cNvSpPr txBox="1"/>
          <p:nvPr>
            <p:ph type="title"/>
          </p:nvPr>
        </p:nvSpPr>
        <p:spPr>
          <a:xfrm>
            <a:off x="996600" y="580500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Education</a:t>
            </a:r>
            <a:endParaRPr/>
          </a:p>
        </p:txBody>
      </p:sp>
      <p:pic>
        <p:nvPicPr>
          <p:cNvPr id="173" name="Google Shape;173;g2252d6a303f_0_7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33775" y="681000"/>
            <a:ext cx="5258624" cy="3943974"/>
          </a:xfrm>
          <a:prstGeom prst="rect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74" name="Google Shape;174;g2252d6a303f_0_7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231200" y="3818648"/>
            <a:ext cx="5116626" cy="3410251"/>
          </a:xfrm>
          <a:prstGeom prst="rect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oogle Shape;179;p3"/>
          <p:cNvPicPr preferRelativeResize="0"/>
          <p:nvPr/>
        </p:nvPicPr>
        <p:blipFill rotWithShape="1">
          <a:blip r:embed="rId3">
            <a:alphaModFix/>
          </a:blip>
          <a:srcRect b="10466" l="0" r="0" t="0"/>
          <a:stretch/>
        </p:blipFill>
        <p:spPr>
          <a:xfrm rot="209466">
            <a:off x="5340676" y="2956462"/>
            <a:ext cx="6307771" cy="3355125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3"/>
          <p:cNvSpPr txBox="1"/>
          <p:nvPr>
            <p:ph idx="1" type="body"/>
          </p:nvPr>
        </p:nvSpPr>
        <p:spPr>
          <a:xfrm>
            <a:off x="457200" y="1825625"/>
            <a:ext cx="4863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fr-FR"/>
              <a:t>Illegal wildlife trade data</a:t>
            </a:r>
            <a:endParaRPr/>
          </a:p>
          <a:p>
            <a:pPr indent="-1651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fr-FR"/>
              <a:t>Wildlife medicine - continuous learning, establishing reference ranges, etc. (ZIMS)</a:t>
            </a:r>
            <a:endParaRPr/>
          </a:p>
          <a:p>
            <a:pPr indent="-1651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fr-FR"/>
              <a:t>Disease surveillance (active and passive)</a:t>
            </a:r>
            <a:endParaRPr/>
          </a:p>
          <a:p>
            <a:pPr indent="-1651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fr-FR"/>
              <a:t>Collaboration with other organizations (e.g. IRD, WCS)</a:t>
            </a:r>
            <a:endParaRPr/>
          </a:p>
          <a:p>
            <a:pPr indent="-165100" lvl="0" marL="228600" rtl="0" algn="l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SzPts val="1800"/>
              <a:buChar char="•"/>
            </a:pPr>
            <a:r>
              <a:rPr lang="fr-FR"/>
              <a:t>Visiting researchers</a:t>
            </a:r>
            <a:endParaRPr/>
          </a:p>
        </p:txBody>
      </p:sp>
      <p:pic>
        <p:nvPicPr>
          <p:cNvPr id="181" name="Google Shape;181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53599" y="1826675"/>
            <a:ext cx="5029600" cy="287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3"/>
          <p:cNvPicPr preferRelativeResize="0"/>
          <p:nvPr/>
        </p:nvPicPr>
        <p:blipFill rotWithShape="1">
          <a:blip r:embed="rId5">
            <a:alphaModFix/>
          </a:blip>
          <a:srcRect b="9559" l="0" r="0" t="0"/>
          <a:stretch/>
        </p:blipFill>
        <p:spPr>
          <a:xfrm rot="-167655">
            <a:off x="5892647" y="-1344955"/>
            <a:ext cx="6435301" cy="3596984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3"/>
          <p:cNvSpPr txBox="1"/>
          <p:nvPr>
            <p:ph type="title"/>
          </p:nvPr>
        </p:nvSpPr>
        <p:spPr>
          <a:xfrm>
            <a:off x="457200" y="365125"/>
            <a:ext cx="46461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CC"/>
              </a:buClr>
              <a:buSzPts val="4400"/>
              <a:buFont typeface="Quattrocento Sans"/>
              <a:buNone/>
            </a:pPr>
            <a:r>
              <a:rPr lang="fr-FR"/>
              <a:t>Research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24836542f44_0_3"/>
          <p:cNvSpPr txBox="1"/>
          <p:nvPr>
            <p:ph type="title"/>
          </p:nvPr>
        </p:nvSpPr>
        <p:spPr>
          <a:xfrm>
            <a:off x="445425" y="365125"/>
            <a:ext cx="111738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Role of wildlife rescue centers in One Health</a:t>
            </a:r>
            <a:endParaRPr/>
          </a:p>
        </p:txBody>
      </p:sp>
      <p:sp>
        <p:nvSpPr>
          <p:cNvPr id="190" name="Google Shape;190;g24836542f44_0_3"/>
          <p:cNvSpPr txBox="1"/>
          <p:nvPr>
            <p:ph idx="1" type="body"/>
          </p:nvPr>
        </p:nvSpPr>
        <p:spPr>
          <a:xfrm>
            <a:off x="6183800" y="1825450"/>
            <a:ext cx="5054100" cy="4351200"/>
          </a:xfrm>
          <a:prstGeom prst="rect">
            <a:avLst/>
          </a:prstGeom>
          <a:solidFill>
            <a:srgbClr val="D9EAD3"/>
          </a:solidFill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b="1" lang="fr-FR"/>
              <a:t>STRENGTHS</a:t>
            </a:r>
            <a:endParaRPr b="1"/>
          </a:p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lang="fr-FR"/>
              <a:t>Animals</a:t>
            </a:r>
            <a:endParaRPr/>
          </a:p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lang="fr-FR"/>
              <a:t>Samples</a:t>
            </a:r>
            <a:endParaRPr/>
          </a:p>
        </p:txBody>
      </p:sp>
      <p:sp>
        <p:nvSpPr>
          <p:cNvPr id="191" name="Google Shape;191;g24836542f44_0_3"/>
          <p:cNvSpPr txBox="1"/>
          <p:nvPr>
            <p:ph idx="1" type="body"/>
          </p:nvPr>
        </p:nvSpPr>
        <p:spPr>
          <a:xfrm>
            <a:off x="889425" y="1825450"/>
            <a:ext cx="5054100" cy="4351200"/>
          </a:xfrm>
          <a:prstGeom prst="rect">
            <a:avLst/>
          </a:prstGeom>
          <a:solidFill>
            <a:srgbClr val="F4CCCC"/>
          </a:solidFill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b="1" lang="fr-FR"/>
              <a:t>WEAKNESSES</a:t>
            </a:r>
            <a:endParaRPr b="1"/>
          </a:p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lang="fr-FR"/>
              <a:t>Research is not primary focus</a:t>
            </a:r>
            <a:endParaRPr/>
          </a:p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lang="fr-FR"/>
              <a:t>Limited financial resources</a:t>
            </a:r>
            <a:endParaRPr/>
          </a:p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lang="fr-FR"/>
              <a:t>Limited time</a:t>
            </a:r>
            <a:endParaRPr/>
          </a:p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lang="fr-FR"/>
              <a:t>Lack of specialized research and laboratory knowledge</a:t>
            </a:r>
            <a:endParaRPr/>
          </a:p>
        </p:txBody>
      </p:sp>
      <p:sp>
        <p:nvSpPr>
          <p:cNvPr id="192" name="Google Shape;192;g24836542f44_0_3"/>
          <p:cNvSpPr/>
          <p:nvPr/>
        </p:nvSpPr>
        <p:spPr>
          <a:xfrm>
            <a:off x="6858625" y="2838325"/>
            <a:ext cx="3734802" cy="2048976"/>
          </a:xfrm>
          <a:prstGeom prst="irregularSeal1">
            <a:avLst/>
          </a:prstGeom>
          <a:solidFill>
            <a:srgbClr val="F1C23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/>
              <a:t>ACCESS</a:t>
            </a:r>
            <a:endParaRPr sz="28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Google Shape;197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98228" y="2780750"/>
            <a:ext cx="7140424" cy="4842801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CC"/>
              </a:buClr>
              <a:buSzPts val="4400"/>
              <a:buFont typeface="Quattrocento Sans"/>
              <a:buNone/>
            </a:pPr>
            <a:r>
              <a:rPr lang="fr-FR"/>
              <a:t>Human resources</a:t>
            </a:r>
            <a:endParaRPr/>
          </a:p>
        </p:txBody>
      </p:sp>
      <p:sp>
        <p:nvSpPr>
          <p:cNvPr id="199" name="Google Shape;199;p4"/>
          <p:cNvSpPr txBox="1"/>
          <p:nvPr>
            <p:ph idx="1" type="body"/>
          </p:nvPr>
        </p:nvSpPr>
        <p:spPr>
          <a:xfrm>
            <a:off x="838200" y="1693900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fr-FR"/>
              <a:t>Veterinary team: 2 veterinarians + 1 veterinary nurse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fr-FR"/>
              <a:t>Biologists: 3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fr-FR"/>
              <a:t>Animal keepers: </a:t>
            </a:r>
            <a:r>
              <a:rPr lang="fr-FR"/>
              <a:t>~2</a:t>
            </a:r>
            <a:r>
              <a:rPr lang="fr-FR"/>
              <a:t>0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fr-FR"/>
              <a:t>Education team: 7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fr-FR"/>
              <a:t>Support staff</a:t>
            </a:r>
            <a:r>
              <a:rPr lang="fr-FR"/>
              <a:t>: </a:t>
            </a:r>
            <a:r>
              <a:rPr lang="fr-FR"/>
              <a:t>~2</a:t>
            </a:r>
            <a:r>
              <a:rPr lang="fr-FR"/>
              <a:t>0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2252d6a303f_0_134"/>
          <p:cNvSpPr txBox="1"/>
          <p:nvPr>
            <p:ph type="title"/>
          </p:nvPr>
        </p:nvSpPr>
        <p:spPr>
          <a:xfrm>
            <a:off x="838200" y="-1587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CC"/>
              </a:buClr>
              <a:buSzPts val="4400"/>
              <a:buFont typeface="Quattrocento Sans"/>
              <a:buNone/>
            </a:pPr>
            <a:r>
              <a:rPr lang="fr-FR"/>
              <a:t>Facilities</a:t>
            </a:r>
            <a:endParaRPr/>
          </a:p>
        </p:txBody>
      </p:sp>
      <p:sp>
        <p:nvSpPr>
          <p:cNvPr id="205" name="Google Shape;205;g2252d6a303f_0_134"/>
          <p:cNvSpPr txBox="1"/>
          <p:nvPr>
            <p:ph idx="1" type="body"/>
          </p:nvPr>
        </p:nvSpPr>
        <p:spPr>
          <a:xfrm>
            <a:off x="241800" y="1323875"/>
            <a:ext cx="4988700" cy="499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20000"/>
          </a:bodyPr>
          <a:lstStyle/>
          <a:p>
            <a:pPr indent="-334327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64285"/>
              <a:buChar char="•"/>
            </a:pPr>
            <a:r>
              <a:rPr lang="fr-FR"/>
              <a:t>Wildlife hospital: </a:t>
            </a:r>
            <a:endParaRPr/>
          </a:p>
          <a:p>
            <a:pPr indent="-334327" lvl="1" marL="914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75000"/>
              <a:buChar char="•"/>
            </a:pPr>
            <a:r>
              <a:rPr lang="fr-FR"/>
              <a:t>x-ray, ultrasound</a:t>
            </a:r>
            <a:endParaRPr/>
          </a:p>
          <a:p>
            <a:pPr indent="-334327" lvl="1" marL="914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75000"/>
              <a:buChar char="•"/>
            </a:pPr>
            <a:r>
              <a:rPr lang="fr-FR"/>
              <a:t>gas anesthesia</a:t>
            </a:r>
            <a:endParaRPr/>
          </a:p>
          <a:p>
            <a:pPr indent="-334327" lvl="1" marL="914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75000"/>
              <a:buChar char="•"/>
            </a:pPr>
            <a:r>
              <a:rPr lang="fr-FR"/>
              <a:t>centrifuge</a:t>
            </a:r>
            <a:endParaRPr/>
          </a:p>
          <a:p>
            <a:pPr indent="-334327" lvl="1" marL="914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75000"/>
              <a:buChar char="•"/>
            </a:pPr>
            <a:r>
              <a:rPr lang="fr-FR"/>
              <a:t>dry heat sterilizer</a:t>
            </a:r>
            <a:endParaRPr/>
          </a:p>
          <a:p>
            <a:pPr indent="-334327" lvl="1" marL="914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75000"/>
              <a:buChar char="•"/>
            </a:pPr>
            <a:r>
              <a:rPr lang="fr-FR"/>
              <a:t>patient monitor</a:t>
            </a:r>
            <a:endParaRPr/>
          </a:p>
          <a:p>
            <a:pPr indent="-334327" lvl="1" marL="914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75000"/>
              <a:buChar char="•"/>
            </a:pPr>
            <a:r>
              <a:rPr lang="fr-FR"/>
              <a:t>microscope</a:t>
            </a:r>
            <a:endParaRPr/>
          </a:p>
          <a:p>
            <a:pPr indent="-334327" lvl="1" marL="914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75000"/>
              <a:buChar char="•"/>
            </a:pPr>
            <a:r>
              <a:rPr lang="fr-FR"/>
              <a:t>…</a:t>
            </a:r>
            <a:endParaRPr/>
          </a:p>
          <a:p>
            <a:pPr indent="-334327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64285"/>
              <a:buChar char="•"/>
            </a:pPr>
            <a:r>
              <a:rPr lang="fr-FR"/>
              <a:t>Animal enclosures</a:t>
            </a:r>
            <a:endParaRPr/>
          </a:p>
          <a:p>
            <a:pPr indent="-334327" lvl="1" marL="914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75000"/>
              <a:buChar char="•"/>
            </a:pPr>
            <a:r>
              <a:rPr lang="fr-FR"/>
              <a:t>Quarantine - 28</a:t>
            </a:r>
            <a:endParaRPr/>
          </a:p>
          <a:p>
            <a:pPr indent="-334327" lvl="1" marL="914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75000"/>
              <a:buChar char="•"/>
            </a:pPr>
            <a:r>
              <a:rPr lang="fr-FR"/>
              <a:t>Permanent enclosures - &gt;100</a:t>
            </a:r>
            <a:endParaRPr/>
          </a:p>
          <a:p>
            <a:pPr indent="-334327" lvl="1" marL="914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75000"/>
              <a:buChar char="•"/>
            </a:pPr>
            <a:r>
              <a:rPr lang="fr-FR"/>
              <a:t>Rehabilitation - 5</a:t>
            </a:r>
            <a:endParaRPr/>
          </a:p>
          <a:p>
            <a:pPr indent="-334327" lvl="0" marL="457200" rtl="0" algn="l">
              <a:spcBef>
                <a:spcPts val="1000"/>
              </a:spcBef>
              <a:spcAft>
                <a:spcPts val="1000"/>
              </a:spcAft>
              <a:buSzPct val="64285"/>
              <a:buChar char="•"/>
            </a:pPr>
            <a:r>
              <a:rPr lang="fr-FR"/>
              <a:t>Relocating to protected area</a:t>
            </a:r>
            <a:endParaRPr/>
          </a:p>
        </p:txBody>
      </p:sp>
      <p:pic>
        <p:nvPicPr>
          <p:cNvPr id="206" name="Google Shape;206;g2252d6a303f_0_1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06700" y="1296475"/>
            <a:ext cx="6472824" cy="48546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"/>
          <p:cNvSpPr txBox="1"/>
          <p:nvPr>
            <p:ph type="title"/>
          </p:nvPr>
        </p:nvSpPr>
        <p:spPr>
          <a:xfrm>
            <a:off x="838200" y="-1587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CC"/>
              </a:buClr>
              <a:buSzPts val="4400"/>
              <a:buFont typeface="Quattrocento Sans"/>
              <a:buNone/>
            </a:pPr>
            <a:r>
              <a:rPr lang="fr-FR"/>
              <a:t>How would we like to improve?</a:t>
            </a:r>
            <a:endParaRPr/>
          </a:p>
        </p:txBody>
      </p:sp>
      <p:sp>
        <p:nvSpPr>
          <p:cNvPr id="212" name="Google Shape;212;p5"/>
          <p:cNvSpPr txBox="1"/>
          <p:nvPr>
            <p:ph idx="1" type="body"/>
          </p:nvPr>
        </p:nvSpPr>
        <p:spPr>
          <a:xfrm>
            <a:off x="838200" y="1196300"/>
            <a:ext cx="6207300" cy="52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20000"/>
          </a:bodyPr>
          <a:lstStyle/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fr-FR"/>
              <a:t>Standardize disease monitoring</a:t>
            </a:r>
            <a:endParaRPr/>
          </a:p>
          <a:p>
            <a:pPr indent="-342900" lvl="1" marL="914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fr-FR"/>
              <a:t>At admission</a:t>
            </a:r>
            <a:endParaRPr/>
          </a:p>
          <a:p>
            <a:pPr indent="-342900" lvl="1" marL="914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fr-FR"/>
              <a:t>Pre-release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fr-FR"/>
              <a:t>Increase diagnostic capacity</a:t>
            </a:r>
            <a:endParaRPr/>
          </a:p>
          <a:p>
            <a:pPr indent="-342900" lvl="1" marL="914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fr-FR"/>
              <a:t>In house biochemistry and hematology</a:t>
            </a:r>
            <a:endParaRPr/>
          </a:p>
          <a:p>
            <a:pPr indent="-342900" lvl="1" marL="914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fr-FR"/>
              <a:t>Histopathology</a:t>
            </a:r>
            <a:endParaRPr/>
          </a:p>
          <a:p>
            <a:pPr indent="-342900" lvl="1" marL="914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fr-FR"/>
              <a:t>Increase disease testing capacity: TB, herpes B, gibbon hepatitis B virus, etc. 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fr-FR"/>
              <a:t>Genetic testing</a:t>
            </a:r>
            <a:endParaRPr/>
          </a:p>
          <a:p>
            <a:pPr indent="-342900" lvl="1" marL="914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fr-FR"/>
              <a:t>Species and subspecies identification</a:t>
            </a:r>
            <a:endParaRPr/>
          </a:p>
          <a:p>
            <a:pPr indent="-342900" lvl="1" marL="914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fr-FR"/>
              <a:t>Forensic database</a:t>
            </a:r>
            <a:endParaRPr/>
          </a:p>
          <a:p>
            <a:pPr indent="-342900" lvl="1" marL="914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fr-FR"/>
              <a:t>Captive breeding programs</a:t>
            </a:r>
            <a:endParaRPr/>
          </a:p>
          <a:p>
            <a:pPr indent="-342900" lvl="0" marL="457200" rtl="0" algn="l">
              <a:spcBef>
                <a:spcPts val="1000"/>
              </a:spcBef>
              <a:spcAft>
                <a:spcPts val="1000"/>
              </a:spcAft>
              <a:buSzPts val="1800"/>
              <a:buChar char="•"/>
            </a:pPr>
            <a:r>
              <a:rPr lang="fr-FR"/>
              <a:t>Post-release monitoring</a:t>
            </a:r>
            <a:endParaRPr/>
          </a:p>
        </p:txBody>
      </p:sp>
      <p:pic>
        <p:nvPicPr>
          <p:cNvPr id="213" name="Google Shape;213;p5"/>
          <p:cNvPicPr preferRelativeResize="0"/>
          <p:nvPr/>
        </p:nvPicPr>
        <p:blipFill rotWithShape="1">
          <a:blip r:embed="rId3">
            <a:alphaModFix/>
          </a:blip>
          <a:srcRect b="16117" l="0" r="0" t="19103"/>
          <a:stretch/>
        </p:blipFill>
        <p:spPr>
          <a:xfrm rot="-5400000">
            <a:off x="7971875" y="2750175"/>
            <a:ext cx="3084900" cy="44425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6"/>
          <p:cNvSpPr txBox="1"/>
          <p:nvPr>
            <p:ph type="title"/>
          </p:nvPr>
        </p:nvSpPr>
        <p:spPr>
          <a:xfrm>
            <a:off x="572700" y="365125"/>
            <a:ext cx="107811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CC"/>
              </a:buClr>
              <a:buSzPts val="4400"/>
              <a:buFont typeface="Quattrocento Sans"/>
              <a:buNone/>
            </a:pPr>
            <a:r>
              <a:rPr lang="fr-FR"/>
              <a:t>Knowledge gaps we would like to address?</a:t>
            </a:r>
            <a:endParaRPr/>
          </a:p>
        </p:txBody>
      </p:sp>
      <p:sp>
        <p:nvSpPr>
          <p:cNvPr id="219" name="Google Shape;219;p6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fr-FR"/>
              <a:t>What should we be testing for?</a:t>
            </a:r>
            <a:endParaRPr/>
          </a:p>
          <a:p>
            <a:pPr indent="-342900" lvl="1" marL="914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fr-FR"/>
              <a:t>Wildlife = sentinel</a:t>
            </a:r>
            <a:endParaRPr/>
          </a:p>
          <a:p>
            <a:pPr indent="-342900" lvl="1" marL="914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fr-FR"/>
              <a:t>Zoonotic diseases?</a:t>
            </a:r>
            <a:endParaRPr/>
          </a:p>
          <a:p>
            <a:pPr indent="-342900" lvl="1" marL="914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fr-FR"/>
              <a:t>Antropozoonotic diseases?</a:t>
            </a:r>
            <a:endParaRPr/>
          </a:p>
          <a:p>
            <a:pPr indent="-342900" lvl="1" marL="914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fr-FR"/>
              <a:t>MDR bacteria?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fr-FR"/>
              <a:t>Impact of release</a:t>
            </a:r>
            <a:endParaRPr/>
          </a:p>
          <a:p>
            <a:pPr indent="-342900" lvl="1" marL="914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fr-FR"/>
              <a:t>Post-release survival?</a:t>
            </a:r>
            <a:endParaRPr/>
          </a:p>
          <a:p>
            <a:pPr indent="-342900" lvl="1" marL="914400" rtl="0" algn="l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SzPts val="1800"/>
              <a:buChar char="•"/>
            </a:pPr>
            <a:r>
              <a:rPr lang="fr-FR"/>
              <a:t>Impact on ecosystems?</a:t>
            </a:r>
            <a:endParaRPr/>
          </a:p>
        </p:txBody>
      </p:sp>
      <p:pic>
        <p:nvPicPr>
          <p:cNvPr id="220" name="Google Shape;220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26550" y="1428850"/>
            <a:ext cx="8309825" cy="5809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7"/>
          <p:cNvSpPr txBox="1"/>
          <p:nvPr>
            <p:ph idx="1" type="body"/>
          </p:nvPr>
        </p:nvSpPr>
        <p:spPr>
          <a:xfrm>
            <a:off x="2286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b="1" lang="fr-FR" sz="3500"/>
              <a:t>Responsible rescue, rehab and release of macaques.</a:t>
            </a:r>
            <a:endParaRPr b="1" sz="3500"/>
          </a:p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r-FR"/>
              <a:t>Why? 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fr-FR"/>
              <a:t>Most rescued species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fr-FR"/>
              <a:t>Rescue centers are over capacity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fr-FR"/>
              <a:t>High risk of disease transmission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fr-FR"/>
              <a:t>Very difficult to rehabilitate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fr-FR"/>
              <a:t>Release is difficult and risky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fr-FR"/>
              <a:t>Euthanasia is controversial</a:t>
            </a:r>
            <a:endParaRPr/>
          </a:p>
        </p:txBody>
      </p:sp>
      <p:sp>
        <p:nvSpPr>
          <p:cNvPr id="226" name="Google Shape;226;p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CC"/>
              </a:buClr>
              <a:buSzPts val="2800"/>
              <a:buFont typeface="Quattrocento Sans"/>
              <a:buNone/>
            </a:pPr>
            <a:r>
              <a:rPr lang="fr-FR" sz="2800"/>
              <a:t>What is the most important/pressing question to address in a ONE-HEALTH research proposal ?</a:t>
            </a:r>
            <a:endParaRPr/>
          </a:p>
        </p:txBody>
      </p:sp>
      <p:pic>
        <p:nvPicPr>
          <p:cNvPr id="227" name="Google Shape;227;p7"/>
          <p:cNvPicPr preferRelativeResize="0"/>
          <p:nvPr/>
        </p:nvPicPr>
        <p:blipFill rotWithShape="1">
          <a:blip r:embed="rId3">
            <a:alphaModFix/>
          </a:blip>
          <a:srcRect b="0" l="0" r="0" t="22142"/>
          <a:stretch/>
        </p:blipFill>
        <p:spPr>
          <a:xfrm>
            <a:off x="6298507" y="2506800"/>
            <a:ext cx="5588693" cy="4351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g2252d6a303f_0_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7175" y="1049600"/>
            <a:ext cx="2230075" cy="22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g2252d6a303f_0_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3675" y="152400"/>
            <a:ext cx="7855848" cy="651545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8" name="Google Shape;98;g2252d6a303f_0_3"/>
          <p:cNvCxnSpPr>
            <a:stCxn id="96" idx="3"/>
          </p:cNvCxnSpPr>
          <p:nvPr/>
        </p:nvCxnSpPr>
        <p:spPr>
          <a:xfrm>
            <a:off x="2647250" y="2164637"/>
            <a:ext cx="3487200" cy="963600"/>
          </a:xfrm>
          <a:prstGeom prst="straightConnector1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"/>
          <p:cNvSpPr txBox="1"/>
          <p:nvPr>
            <p:ph type="title"/>
          </p:nvPr>
        </p:nvSpPr>
        <p:spPr>
          <a:xfrm>
            <a:off x="838200" y="50006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CC"/>
              </a:buClr>
              <a:buSzPts val="4400"/>
              <a:buFont typeface="Quattrocento Sans"/>
              <a:buNone/>
            </a:pPr>
            <a:r>
              <a:rPr lang="fr-FR"/>
              <a:t>What do we do?</a:t>
            </a:r>
            <a:endParaRPr/>
          </a:p>
        </p:txBody>
      </p:sp>
      <p:sp>
        <p:nvSpPr>
          <p:cNvPr id="104" name="Google Shape;104;p2"/>
          <p:cNvSpPr txBox="1"/>
          <p:nvPr>
            <p:ph idx="1" type="body"/>
          </p:nvPr>
        </p:nvSpPr>
        <p:spPr>
          <a:xfrm>
            <a:off x="838200" y="1825625"/>
            <a:ext cx="49824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fr-FR"/>
              <a:t>Wildlife crime hotline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fr-FR"/>
              <a:t>Wildlife rescue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fr-FR"/>
              <a:t>Wildlife rehabilitation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fr-FR"/>
              <a:t>Wildlife release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fr-FR"/>
              <a:t>Wildlife sanctuary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fr-FR"/>
              <a:t>Environmental education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fr-FR"/>
              <a:t>Breed &amp; release of endangered species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105" name="Google Shape;105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73225" y="899700"/>
            <a:ext cx="5058625" cy="5058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g2252d6a303f_0_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80381">
            <a:off x="259961" y="2768052"/>
            <a:ext cx="6882353" cy="1882330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g2252d6a303f_0_12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Wildlife crime hotline</a:t>
            </a:r>
            <a:endParaRPr/>
          </a:p>
        </p:txBody>
      </p:sp>
      <p:pic>
        <p:nvPicPr>
          <p:cNvPr id="113" name="Google Shape;113;g2252d6a303f_0_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59594" y="0"/>
            <a:ext cx="4832405" cy="6858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2252d6a303f_0_19"/>
          <p:cNvSpPr txBox="1"/>
          <p:nvPr>
            <p:ph type="title"/>
          </p:nvPr>
        </p:nvSpPr>
        <p:spPr>
          <a:xfrm>
            <a:off x="685800" y="685800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Wildlife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rescue</a:t>
            </a:r>
            <a:endParaRPr/>
          </a:p>
        </p:txBody>
      </p:sp>
      <p:pic>
        <p:nvPicPr>
          <p:cNvPr id="120" name="Google Shape;120;g2252d6a303f_0_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6175" y="2319100"/>
            <a:ext cx="3082950" cy="411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g2252d6a303f_0_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11550" y="750675"/>
            <a:ext cx="4354101" cy="28069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g2252d6a303f_0_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309350" y="3672100"/>
            <a:ext cx="4354099" cy="27575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g2252d6a303f_0_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763675" y="750675"/>
            <a:ext cx="4259270" cy="56790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2252d6a303f_0_27"/>
          <p:cNvSpPr txBox="1"/>
          <p:nvPr>
            <p:ph type="title"/>
          </p:nvPr>
        </p:nvSpPr>
        <p:spPr>
          <a:xfrm>
            <a:off x="381000" y="365125"/>
            <a:ext cx="4569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Wildlife rehabilitation</a:t>
            </a:r>
            <a:endParaRPr/>
          </a:p>
        </p:txBody>
      </p:sp>
      <p:pic>
        <p:nvPicPr>
          <p:cNvPr id="130" name="Google Shape;130;g2252d6a303f_0_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01625" y="0"/>
            <a:ext cx="6871373" cy="457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g2252d6a303f_0_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01628" y="1"/>
            <a:ext cx="6871377" cy="5150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g2252d6a303f_0_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131325" y="2312869"/>
            <a:ext cx="6871376" cy="45780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g2252d6a303f_0_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08676" y="1013851"/>
            <a:ext cx="7779374" cy="518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g2252d6a303f_0_7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3075" y="1013850"/>
            <a:ext cx="3888750" cy="518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2252d6a303f_0_52"/>
          <p:cNvSpPr txBox="1"/>
          <p:nvPr>
            <p:ph type="title"/>
          </p:nvPr>
        </p:nvSpPr>
        <p:spPr>
          <a:xfrm>
            <a:off x="838200" y="1365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Wildlife release</a:t>
            </a:r>
            <a:endParaRPr/>
          </a:p>
        </p:txBody>
      </p:sp>
      <p:pic>
        <p:nvPicPr>
          <p:cNvPr id="146" name="Google Shape;146;g2252d6a303f_0_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69000" y="-152400"/>
            <a:ext cx="5823002" cy="3881050"/>
          </a:xfrm>
          <a:prstGeom prst="rect">
            <a:avLst/>
          </a:prstGeom>
          <a:noFill/>
          <a:ln cap="flat" cmpd="sng" w="762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47" name="Google Shape;147;g2252d6a303f_0_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58650" y="3224250"/>
            <a:ext cx="6470455" cy="3633750"/>
          </a:xfrm>
          <a:prstGeom prst="rect">
            <a:avLst/>
          </a:prstGeom>
          <a:noFill/>
          <a:ln cap="flat" cmpd="sng" w="762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48" name="Google Shape;148;g2252d6a303f_0_5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0125" y="1425098"/>
            <a:ext cx="4284475" cy="4169149"/>
          </a:xfrm>
          <a:prstGeom prst="rect">
            <a:avLst/>
          </a:prstGeom>
          <a:noFill/>
          <a:ln cap="flat" cmpd="sng" w="762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2252d6a303f_0_59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Wildlife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sanctuary</a:t>
            </a:r>
            <a:endParaRPr/>
          </a:p>
        </p:txBody>
      </p:sp>
      <p:pic>
        <p:nvPicPr>
          <p:cNvPr id="155" name="Google Shape;155;g2252d6a303f_0_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995625"/>
            <a:ext cx="5119480" cy="4862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g2252d6a303f_0_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23575" y="0"/>
            <a:ext cx="6868424" cy="45778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2023-04-18T09:30:27Z</dcterms:created>
  <dc:creator>Nicole Ngo-Giang-Huong</dc:creator>
</cp:coreProperties>
</file>